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29.png" ContentType="image/png"/>
  <Override PartName="/ppt/media/image6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12.png" ContentType="image/png"/>
  <Override PartName="/ppt/media/image28.gif" ContentType="image/gif"/>
  <Override PartName="/ppt/media/image8.png" ContentType="image/png"/>
  <Override PartName="/ppt/media/image13.png" ContentType="image/png"/>
  <Override PartName="/ppt/media/image9.png" ContentType="image/png"/>
  <Override PartName="/ppt/media/image10.png" ContentType="image/png"/>
  <Override PartName="/ppt/media/image3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DD0C298-1DAF-4B7E-B549-CE6EFD34C12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320" cy="41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0" y="10155240"/>
            <a:ext cx="32626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0" name="CustomShape 3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6680" cy="124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6680" cy="52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6680" cy="526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6680" cy="526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tree/main/ComputerVision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and Image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Video Surveillance and Analytics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82" name="Imagem 123" descr=""/>
          <p:cNvPicPr/>
          <p:nvPr/>
        </p:nvPicPr>
        <p:blipFill>
          <a:blip r:embed="rId1"/>
          <a:stretch/>
        </p:blipFill>
        <p:spPr>
          <a:xfrm>
            <a:off x="640080" y="2820600"/>
            <a:ext cx="4357440" cy="27554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124" descr=""/>
          <p:cNvPicPr/>
          <p:nvPr/>
        </p:nvPicPr>
        <p:blipFill>
          <a:blip r:embed="rId2"/>
          <a:stretch/>
        </p:blipFill>
        <p:spPr>
          <a:xfrm>
            <a:off x="5303520" y="2834640"/>
            <a:ext cx="4224600" cy="281412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Assembly Verification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88" name="Imagem 129" descr=""/>
          <p:cNvPicPr/>
          <p:nvPr/>
        </p:nvPicPr>
        <p:blipFill>
          <a:blip r:embed="rId1"/>
          <a:stretch/>
        </p:blipFill>
        <p:spPr>
          <a:xfrm>
            <a:off x="1095480" y="2489760"/>
            <a:ext cx="8111160" cy="323136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3" name="Imagem 134" descr=""/>
          <p:cNvPicPr/>
          <p:nvPr/>
        </p:nvPicPr>
        <p:blipFill>
          <a:blip r:embed="rId1"/>
          <a:stretch/>
        </p:blipFill>
        <p:spPr>
          <a:xfrm>
            <a:off x="872280" y="2507760"/>
            <a:ext cx="2531520" cy="180756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135" descr=""/>
          <p:cNvPicPr/>
          <p:nvPr/>
        </p:nvPicPr>
        <p:blipFill>
          <a:blip r:embed="rId2"/>
          <a:stretch/>
        </p:blipFill>
        <p:spPr>
          <a:xfrm>
            <a:off x="3749040" y="2566440"/>
            <a:ext cx="3131640" cy="145512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136" descr=""/>
          <p:cNvPicPr/>
          <p:nvPr/>
        </p:nvPicPr>
        <p:blipFill>
          <a:blip r:embed="rId3"/>
          <a:stretch/>
        </p:blipFill>
        <p:spPr>
          <a:xfrm>
            <a:off x="3548880" y="4567680"/>
            <a:ext cx="3581640" cy="137412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137" descr=""/>
          <p:cNvPicPr/>
          <p:nvPr/>
        </p:nvPicPr>
        <p:blipFill>
          <a:blip r:embed="rId4"/>
          <a:stretch/>
        </p:blipFill>
        <p:spPr>
          <a:xfrm>
            <a:off x="7066080" y="2560320"/>
            <a:ext cx="2807640" cy="162648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2496960" y="6217920"/>
            <a:ext cx="52736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b="0" lang="en-US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b="0" lang="en-US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Processing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GrayScale, RGB | BGR, CYMK, HSV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Image: Matrix NxM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12" name="Imagem 157" descr=""/>
          <p:cNvPicPr/>
          <p:nvPr/>
        </p:nvPicPr>
        <p:blipFill>
          <a:blip r:embed="rId1"/>
          <a:stretch/>
        </p:blipFill>
        <p:spPr>
          <a:xfrm>
            <a:off x="1306440" y="3253320"/>
            <a:ext cx="7976880" cy="33937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Resolution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Dots per Inch (DPI) for analog devices (printers)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17" name="Imagem 2" descr=""/>
          <p:cNvPicPr/>
          <p:nvPr/>
        </p:nvPicPr>
        <p:blipFill>
          <a:blip r:embed="rId1"/>
          <a:stretch/>
        </p:blipFill>
        <p:spPr>
          <a:xfrm>
            <a:off x="6300000" y="1619280"/>
            <a:ext cx="3239640" cy="7344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4" descr=""/>
          <p:cNvPicPr/>
          <p:nvPr/>
        </p:nvPicPr>
        <p:blipFill>
          <a:blip r:embed="rId2"/>
          <a:stretch/>
        </p:blipFill>
        <p:spPr>
          <a:xfrm>
            <a:off x="631080" y="3694680"/>
            <a:ext cx="4543200" cy="256176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What Your Tech Team Needs to Know About HD Video Systems"/>
          <p:cNvPicPr/>
          <p:nvPr/>
        </p:nvPicPr>
        <p:blipFill>
          <a:blip r:embed="rId3"/>
          <a:stretch/>
        </p:blipFill>
        <p:spPr>
          <a:xfrm>
            <a:off x="5308920" y="3514320"/>
            <a:ext cx="4580640" cy="27424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24" name="Imagem 3" descr=""/>
          <p:cNvPicPr/>
          <p:nvPr/>
        </p:nvPicPr>
        <p:blipFill>
          <a:blip r:embed="rId1"/>
          <a:stretch/>
        </p:blipFill>
        <p:spPr>
          <a:xfrm>
            <a:off x="1466640" y="3107520"/>
            <a:ext cx="6962040" cy="2104200"/>
          </a:xfrm>
          <a:prstGeom prst="rect">
            <a:avLst/>
          </a:prstGeom>
          <a:ln w="0">
            <a:noFill/>
          </a:ln>
        </p:spPr>
      </p:pic>
      <p:sp>
        <p:nvSpPr>
          <p:cNvPr id="225" name="Seta: para a Direita 5"/>
          <p:cNvSpPr/>
          <p:nvPr/>
        </p:nvSpPr>
        <p:spPr>
          <a:xfrm>
            <a:off x="339516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Seta: para a Direita 13"/>
          <p:cNvSpPr/>
          <p:nvPr/>
        </p:nvSpPr>
        <p:spPr>
          <a:xfrm>
            <a:off x="570492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What is the problem?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32" name="Seta: para a Direita 5"/>
          <p:cNvSpPr/>
          <p:nvPr/>
        </p:nvSpPr>
        <p:spPr>
          <a:xfrm>
            <a:off x="353088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Seta: para a Direita 13"/>
          <p:cNvSpPr/>
          <p:nvPr/>
        </p:nvSpPr>
        <p:spPr>
          <a:xfrm>
            <a:off x="584064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Downscale and Upscale (Resize)</a:t>
            </a:r>
            <a:endParaRPr b="0" lang="en-US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Resolution loss</a:t>
            </a:r>
            <a:endParaRPr b="0" lang="en-US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5" name="Imagem 6" descr=""/>
          <p:cNvPicPr/>
          <p:nvPr/>
        </p:nvPicPr>
        <p:blipFill>
          <a:blip r:embed="rId1"/>
          <a:stretch/>
        </p:blipFill>
        <p:spPr>
          <a:xfrm>
            <a:off x="1157400" y="3363120"/>
            <a:ext cx="1863720" cy="226080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8" descr=""/>
          <p:cNvPicPr/>
          <p:nvPr/>
        </p:nvPicPr>
        <p:blipFill>
          <a:blip r:embed="rId2"/>
          <a:stretch/>
        </p:blipFill>
        <p:spPr>
          <a:xfrm>
            <a:off x="4388400" y="3900240"/>
            <a:ext cx="1109880" cy="118584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10" descr=""/>
          <p:cNvPicPr/>
          <p:nvPr/>
        </p:nvPicPr>
        <p:blipFill>
          <a:blip r:embed="rId3"/>
          <a:stretch/>
        </p:blipFill>
        <p:spPr>
          <a:xfrm>
            <a:off x="7050960" y="3414240"/>
            <a:ext cx="1896840" cy="2158560"/>
          </a:xfrm>
          <a:prstGeom prst="rect">
            <a:avLst/>
          </a:prstGeom>
          <a:ln w="0">
            <a:noFill/>
          </a:ln>
        </p:spPr>
      </p:pic>
      <p:sp>
        <p:nvSpPr>
          <p:cNvPr id="238" name="CaixaDeTexto 11"/>
          <p:cNvSpPr/>
          <p:nvPr/>
        </p:nvSpPr>
        <p:spPr>
          <a:xfrm>
            <a:off x="1562040" y="5677920"/>
            <a:ext cx="105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aixaDeTexto 18"/>
          <p:cNvSpPr/>
          <p:nvPr/>
        </p:nvSpPr>
        <p:spPr>
          <a:xfrm>
            <a:off x="4479480" y="5131080"/>
            <a:ext cx="92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96x106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aixaDeTexto 20"/>
          <p:cNvSpPr/>
          <p:nvPr/>
        </p:nvSpPr>
        <p:spPr>
          <a:xfrm>
            <a:off x="7444440" y="5612400"/>
            <a:ext cx="110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do estado da arte</a:t>
            </a:r>
            <a:endParaRPr b="0" lang="en-US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Google Colab</a:t>
            </a:r>
            <a:endParaRPr b="0" lang="en-US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b="0" lang="en-US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Tensorflow</a:t>
            </a:r>
            <a:endParaRPr b="0" lang="en-US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</a:t>
            </a: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6" descr=""/>
          <p:cNvPicPr/>
          <p:nvPr/>
        </p:nvPicPr>
        <p:blipFill>
          <a:blip r:embed="rId1"/>
          <a:stretch/>
        </p:blipFill>
        <p:spPr>
          <a:xfrm>
            <a:off x="4236840" y="1843920"/>
            <a:ext cx="5044320" cy="456372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ColorSpaces</a:t>
            </a:r>
            <a:endParaRPr b="0" lang="en-US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 (0-255) – 1 Channel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  <a:endParaRPr b="0" lang="en-US" sz="1600" spc="-1" strike="noStrike">
              <a:latin typeface="Arial"/>
            </a:endParaRPr>
          </a:p>
          <a:p>
            <a:pPr marL="673920"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b="0" lang="en-US" sz="16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Machine Learning - Going Furthur with CNN Part 2 - DEV Community"/>
          <p:cNvPicPr/>
          <p:nvPr/>
        </p:nvPicPr>
        <p:blipFill>
          <a:blip r:embed="rId1"/>
          <a:stretch/>
        </p:blipFill>
        <p:spPr>
          <a:xfrm>
            <a:off x="0" y="1467000"/>
            <a:ext cx="5600880" cy="33984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4" descr=""/>
          <p:cNvPicPr/>
          <p:nvPr/>
        </p:nvPicPr>
        <p:blipFill>
          <a:blip r:embed="rId2"/>
          <a:stretch/>
        </p:blipFill>
        <p:spPr>
          <a:xfrm>
            <a:off x="4074480" y="3644280"/>
            <a:ext cx="6005160" cy="297540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Others  Color Spaces</a:t>
            </a:r>
            <a:endParaRPr b="0" lang="en-US" sz="18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2" descr="Vetores de Modelos De Cores e mais imagens de CMYK - iStock"/>
          <p:cNvPicPr/>
          <p:nvPr/>
        </p:nvPicPr>
        <p:blipFill>
          <a:blip r:embed="rId1"/>
          <a:stretch/>
        </p:blipFill>
        <p:spPr>
          <a:xfrm>
            <a:off x="2312280" y="2050200"/>
            <a:ext cx="4476240" cy="44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https://github.com/andrehochuli/teaching/tree/main/ComputerVision</a:t>
            </a: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0"/>
          <p:cNvSpPr/>
          <p:nvPr/>
        </p:nvSpPr>
        <p:spPr>
          <a:xfrm>
            <a:off x="360000" y="360000"/>
            <a:ext cx="9346680" cy="8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60000" y="1627920"/>
            <a:ext cx="9166680" cy="46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560000" y="3216960"/>
            <a:ext cx="1500840" cy="894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0840" cy="159156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7608600" y="6886080"/>
            <a:ext cx="22719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1880" cy="21596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5320" cy="22341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937800" y="6925320"/>
            <a:ext cx="40298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b="0" lang="en-US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</p:txBody>
      </p:sp>
      <p:pic>
        <p:nvPicPr>
          <p:cNvPr id="145" name="Picture 7" descr="The Era of Computer Vision Is Here - IndustryWired"/>
          <p:cNvPicPr/>
          <p:nvPr/>
        </p:nvPicPr>
        <p:blipFill>
          <a:blip r:embed="rId1"/>
          <a:stretch/>
        </p:blipFill>
        <p:spPr>
          <a:xfrm>
            <a:off x="6550920" y="1620000"/>
            <a:ext cx="2742480" cy="16660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8" descr="Guide to Computer Vision: Why It Matters and How It Helps Solve Problems |  NVIDIA Technical Blog"/>
          <p:cNvPicPr/>
          <p:nvPr/>
        </p:nvPicPr>
        <p:blipFill>
          <a:blip r:embed="rId2"/>
          <a:stretch/>
        </p:blipFill>
        <p:spPr>
          <a:xfrm>
            <a:off x="6550920" y="3353400"/>
            <a:ext cx="2736720" cy="15382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9" descr="Machine Vision and Deep Learning in Food Industry Quality Inspection"/>
          <p:cNvPicPr/>
          <p:nvPr/>
        </p:nvPicPr>
        <p:blipFill>
          <a:blip r:embed="rId3"/>
          <a:stretch/>
        </p:blipFill>
        <p:spPr>
          <a:xfrm>
            <a:off x="6556680" y="5012280"/>
            <a:ext cx="2736720" cy="182412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1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01 RECUPERAÇÕES PARCIAL POR R.A AO FIM DO SEMESTRE (INDIVIDUALIZADA POR R.A)</a:t>
            </a:r>
            <a:endParaRPr b="0" lang="en-US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 COMPLETO DISPONIBILIZADO NO (CANVAS)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49400" y="2257200"/>
            <a:ext cx="1582920" cy="25434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932000" y="4929120"/>
            <a:ext cx="1770120" cy="6145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1732320" y="2470680"/>
            <a:ext cx="7803360" cy="232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2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8" name="CustomShape 2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300" spc="-1" strike="noStrike">
              <a:latin typeface="Arial"/>
            </a:endParaRPr>
          </a:p>
        </p:txBody>
      </p:sp>
      <p:sp>
        <p:nvSpPr>
          <p:cNvPr id="159" name="CustomShape 2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2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493200" y="1571040"/>
            <a:ext cx="8943840" cy="50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4" name="Imagem 106" descr=""/>
          <p:cNvPicPr/>
          <p:nvPr/>
        </p:nvPicPr>
        <p:blipFill>
          <a:blip r:embed="rId1"/>
          <a:stretch/>
        </p:blipFill>
        <p:spPr>
          <a:xfrm>
            <a:off x="5370480" y="2493360"/>
            <a:ext cx="3588840" cy="337932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07" descr=""/>
          <p:cNvPicPr/>
          <p:nvPr/>
        </p:nvPicPr>
        <p:blipFill>
          <a:blip r:embed="rId2"/>
          <a:stretch/>
        </p:blipFill>
        <p:spPr>
          <a:xfrm>
            <a:off x="748440" y="2422080"/>
            <a:ext cx="3547440" cy="35197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9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4000" cy="199764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111" descr=""/>
          <p:cNvPicPr/>
          <p:nvPr/>
        </p:nvPicPr>
        <p:blipFill>
          <a:blip r:embed="rId2"/>
          <a:stretch/>
        </p:blipFill>
        <p:spPr>
          <a:xfrm>
            <a:off x="2834640" y="4389120"/>
            <a:ext cx="4152240" cy="199080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75" name="Imagem 116" descr=""/>
          <p:cNvPicPr/>
          <p:nvPr/>
        </p:nvPicPr>
        <p:blipFill>
          <a:blip r:embed="rId1"/>
          <a:stretch/>
        </p:blipFill>
        <p:spPr>
          <a:xfrm>
            <a:off x="457200" y="2709720"/>
            <a:ext cx="4582440" cy="324180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17" descr=""/>
          <p:cNvPicPr/>
          <p:nvPr/>
        </p:nvPicPr>
        <p:blipFill>
          <a:blip r:embed="rId2"/>
          <a:stretch/>
        </p:blipFill>
        <p:spPr>
          <a:xfrm>
            <a:off x="5486400" y="2286000"/>
            <a:ext cx="3420000" cy="204408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8" descr=""/>
          <p:cNvPicPr/>
          <p:nvPr/>
        </p:nvPicPr>
        <p:blipFill>
          <a:blip r:embed="rId3"/>
          <a:stretch/>
        </p:blipFill>
        <p:spPr>
          <a:xfrm>
            <a:off x="5486400" y="4663440"/>
            <a:ext cx="3523320" cy="168732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Application>LibreOffice/7.3.7.2$Linux_X86_64 LibreOffice_project/30$Build-2</Application>
  <AppVersion>15.0000</AppVersion>
  <Words>658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2024-07-29T12:07:56Z</dcterms:modified>
  <cp:revision>113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